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8"/>
  </p:notesMasterIdLst>
  <p:sldIdLst>
    <p:sldId id="274" r:id="rId2"/>
    <p:sldId id="275" r:id="rId3"/>
    <p:sldId id="257" r:id="rId4"/>
    <p:sldId id="258" r:id="rId5"/>
    <p:sldId id="263" r:id="rId6"/>
    <p:sldId id="277" r:id="rId7"/>
    <p:sldId id="276" r:id="rId8"/>
    <p:sldId id="264" r:id="rId9"/>
    <p:sldId id="278" r:id="rId10"/>
    <p:sldId id="279" r:id="rId11"/>
    <p:sldId id="280" r:id="rId12"/>
    <p:sldId id="265" r:id="rId13"/>
    <p:sldId id="281" r:id="rId14"/>
    <p:sldId id="266" r:id="rId15"/>
    <p:sldId id="282" r:id="rId16"/>
    <p:sldId id="267" r:id="rId17"/>
    <p:sldId id="283" r:id="rId18"/>
    <p:sldId id="262" r:id="rId19"/>
    <p:sldId id="260" r:id="rId20"/>
    <p:sldId id="268" r:id="rId21"/>
    <p:sldId id="261" r:id="rId22"/>
    <p:sldId id="269" r:id="rId23"/>
    <p:sldId id="270" r:id="rId24"/>
    <p:sldId id="271" r:id="rId25"/>
    <p:sldId id="272" r:id="rId26"/>
    <p:sldId id="273" r:id="rId27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984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10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6DFE54B-DE84-44AC-A062-F1A85B093E43}" type="datetimeFigureOut">
              <a:rPr lang="fa-IR" smtClean="0"/>
              <a:t>03/11/1446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18303B7-C645-4CF5-B841-8D5CC4B6FBE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78684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303B7-C645-4CF5-B841-8D5CC4B6FBE9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9535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9A667-D210-4E1E-B083-1ABA266C8086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21945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1EE7-A12C-4658-9F9B-9034668265DA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58460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9F6B4-E61A-49A6-97A1-5E708C429313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41960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4D132-77D0-42FA-A6F4-227C0C3F3319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43112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4E984-9839-4EE3-B7A0-60A1E41FC7AE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60838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D4FD-6111-41D4-9AED-B1D3EA7857F0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991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92F82-E734-4D68-8F9F-5466C41BF1F2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7209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499DB-EF0F-41F3-BE7E-E743056234FC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44810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026B-213E-4D67-BBBF-222A6E7801E7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4422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6944-EFF4-4402-90ED-D86DB49260B3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30088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54FEC-2DAB-46ED-BCB6-811F17FF3827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19290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5D340-4746-4AB6-900E-8687CC27EDEE}" type="datetime8">
              <a:rPr lang="fa-IR" smtClean="0"/>
              <a:t>سپتامبر 14،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4AB6C-F360-412A-B651-63EA6BC5C73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8209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38500" y="2362200"/>
            <a:ext cx="6273800" cy="224869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675222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150000"/>
              </a:lnSpc>
            </a:pPr>
            <a:r>
              <a:rPr lang="fa-IR" b="1" dirty="0">
                <a:solidFill>
                  <a:srgbClr val="5B9BD5">
                    <a:lumMod val="75000"/>
                  </a:srgbClr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گروه حبوبات و مغزها:</a:t>
            </a:r>
          </a:p>
          <a:p>
            <a:pPr lvl="0">
              <a:lnSpc>
                <a:spcPct val="150000"/>
              </a:lnSpc>
            </a:pPr>
            <a:r>
              <a:rPr lang="fa-IR" b="1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این گروه در طبقه سوم قراردارد و شامل انواع حبوبات(نخود، لوبیا، عدس، لپه وماش) و انواع مغزها ( پسته، بادام، گردو، فندق و بادام زمینی) است</a:t>
            </a:r>
            <a:r>
              <a:rPr lang="fa-IR" b="1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</a:p>
          <a:p>
            <a:pPr lvl="0">
              <a:lnSpc>
                <a:spcPct val="150000"/>
              </a:lnSpc>
            </a:pPr>
            <a:endParaRPr lang="fa-IR" b="1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3906837"/>
            <a:ext cx="2714625" cy="168592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18496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150000"/>
              </a:lnSpc>
            </a:pPr>
            <a:r>
              <a:rPr lang="fa-IR" b="1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در آخرین طبقه، </a:t>
            </a:r>
            <a:r>
              <a:rPr lang="fa-IR" b="1" dirty="0">
                <a:solidFill>
                  <a:srgbClr val="5B9BD5">
                    <a:lumMod val="75000"/>
                  </a:srgbClr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مواد قندی و چربی </a:t>
            </a:r>
            <a:r>
              <a:rPr lang="fa-IR" b="1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قرار گرفته است</a:t>
            </a:r>
            <a:r>
              <a:rPr lang="fa-IR" b="1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fa-IR" b="1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 </a:t>
            </a:r>
            <a:r>
              <a:rPr lang="fa-IR" b="1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بهتراست از مواد این گروه کمتراستفاده کنیم .</a:t>
            </a:r>
            <a:endParaRPr lang="fa-IR" b="1" dirty="0">
              <a:solidFill>
                <a:srgbClr val="5B9BD5">
                  <a:lumMod val="75000"/>
                </a:srgbClr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6562" y="4001294"/>
            <a:ext cx="2962275" cy="154305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313804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هفت راه مناسب برای تغذیه سالم</a:t>
            </a:r>
            <a:endParaRPr lang="fa-I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44600" y="1825625"/>
            <a:ext cx="10109200" cy="4351338"/>
          </a:xfrm>
        </p:spPr>
        <p:txBody>
          <a:bodyPr>
            <a:normAutofit/>
          </a:bodyPr>
          <a:lstStyle/>
          <a:p>
            <a:pPr lvl="0"/>
            <a:r>
              <a:rPr lang="fa-IR" b="1" dirty="0">
                <a:solidFill>
                  <a:srgbClr val="FF0000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میوه بیشتر بخوریم:</a:t>
            </a:r>
          </a:p>
          <a:p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هر </a:t>
            </a: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روز 3 بار </a:t>
            </a: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میوه </a:t>
            </a: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و از انواع مختلف </a:t>
            </a: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آن بخوریم.</a:t>
            </a:r>
            <a:endParaRPr lang="fa-IR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میو </a:t>
            </a: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هها دارای ویتامین و موادی </a:t>
            </a: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هستند که برای </a:t>
            </a: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سلامتی مفیدند</a:t>
            </a: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  <a:endParaRPr lang="fa-IR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میو ه های </a:t>
            </a: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زرد، نارنجی و قرمز)مانند زردآلو، خرمالو، آلو، هلو و....( را بیشتر بخوریم</a:t>
            </a: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  <a:endParaRPr lang="fa-IR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 lvl="0"/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به </a:t>
            </a: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جای آ بمیوه، میوه بخوریم.</a:t>
            </a:r>
          </a:p>
          <a:p>
            <a:endParaRPr lang="fa-I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412826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هفت راه مناسب برای تغذیه سالم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a-IR" sz="2200" b="1" dirty="0">
                <a:solidFill>
                  <a:srgbClr val="FF0000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سبزی بیشتر بخوریم:</a:t>
            </a:r>
          </a:p>
          <a:p>
            <a:pPr lvl="0"/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هر روز به همراه وعد ه های اصلی غذایی ومیا ن وعد ه ها، سبز یهای پخته و خام مانند سبزی</a:t>
            </a:r>
          </a:p>
          <a:p>
            <a:pPr lvl="0"/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خوردن، سالاد کاهو، سالاد کلم، خیار وگوجه و... بخوریم.</a:t>
            </a:r>
          </a:p>
          <a:p>
            <a:pPr lvl="0"/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سبز یها دارای ویتامین و موادی هستند که برای سلامتی مفیدند.</a:t>
            </a:r>
          </a:p>
          <a:p>
            <a:pPr lvl="0"/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هر روز از انواع مختلف سبز یها مانند کلم، فلفل دلم های، سبز یهای تیره(سبزی خوردن،</a:t>
            </a:r>
          </a:p>
          <a:p>
            <a:pPr lvl="0"/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اسفناج، کاهو)، سبز یهای نارنجی و قرمز (هویج، کدو حلوایی، گوجه فرنگی و ...) بیشتر بخوریم</a:t>
            </a:r>
            <a:r>
              <a:rPr lang="fa-IR" b="1" dirty="0"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</a:p>
          <a:p>
            <a:pPr marL="0" indent="0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196452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972800" cy="1325563"/>
          </a:xfrm>
        </p:spPr>
        <p:txBody>
          <a:bodyPr/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هفت راه مناسب برای تغذیه سالم</a:t>
            </a:r>
            <a:endParaRPr lang="fa-I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1825625"/>
            <a:ext cx="10972800" cy="4351338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fa-IR" b="1" dirty="0">
                <a:solidFill>
                  <a:srgbClr val="FF0000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هر روز شیر و لبنیات بخوریم:</a:t>
            </a:r>
          </a:p>
          <a:p>
            <a:pPr>
              <a:lnSpc>
                <a:spcPct val="11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هر روز لبنیات </a:t>
            </a: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(شیر</a:t>
            </a: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، ماست</a:t>
            </a: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،</a:t>
            </a: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 پنیر، دوغ و کشک) </a:t>
            </a: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بخوریم زیرا </a:t>
            </a: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برای رشد استخوان مفید است</a:t>
            </a: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  <a:endParaRPr lang="fa-IR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10000"/>
              </a:lnSpc>
            </a:pP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لبنیات (شیر</a:t>
            </a: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، ماست، پنیر</a:t>
            </a: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،</a:t>
            </a: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 دوغ و </a:t>
            </a: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کشک) پاستوریزه بخوریم.</a:t>
            </a:r>
            <a:endParaRPr lang="fa-IR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10000"/>
              </a:lnSpc>
            </a:pP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لبنیات (ماست</a:t>
            </a: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، پنیر، دوغ </a:t>
            </a: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و</a:t>
            </a: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کشک)کم نمک بخوریم.</a:t>
            </a:r>
          </a:p>
          <a:p>
            <a:pPr>
              <a:lnSpc>
                <a:spcPct val="11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شیر، ماست و پنیر کم </a:t>
            </a: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چرب بخوریم.</a:t>
            </a:r>
            <a:endParaRPr lang="fa-IR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10000"/>
              </a:lnSpc>
            </a:pP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هر </a:t>
            </a: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روز </a:t>
            </a: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حداقل یک لیوان شیر بخوریم.</a:t>
            </a:r>
            <a:endParaRPr lang="fa-IR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7624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هفت راه مناسب برای تغذیه سالم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fa-IR" sz="3000" b="1" dirty="0">
                <a:solidFill>
                  <a:srgbClr val="FF0000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حبوبات بخوریم:</a:t>
            </a:r>
          </a:p>
          <a:p>
            <a:pPr>
              <a:lnSpc>
                <a:spcPct val="110000"/>
              </a:lnSpc>
            </a:pPr>
            <a:r>
              <a:rPr lang="fa-IR" sz="33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حبوبات مانند نخود، لوبیا، باقلا، لپه و ماش دارای ویتامین و </a:t>
            </a:r>
            <a:r>
              <a:rPr lang="fa-IR" sz="33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موادی هستند </a:t>
            </a:r>
            <a:r>
              <a:rPr lang="fa-IR" sz="33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که برای سلامتی مفیدند</a:t>
            </a:r>
            <a:r>
              <a:rPr lang="fa-IR" sz="33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  <a:endParaRPr lang="fa-IR" sz="33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10000"/>
              </a:lnSpc>
            </a:pPr>
            <a:r>
              <a:rPr lang="fa-IR" sz="33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غذاهای </a:t>
            </a:r>
            <a:r>
              <a:rPr lang="fa-IR" sz="33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پخته شده با حبوبات مانند: آش رشته، آش شله قلمکار، آش جو، لوبیاپلو، ماش پلو و ... را هفته ای 2 تا 3 بار بخوریم.</a:t>
            </a:r>
          </a:p>
          <a:p>
            <a:pPr>
              <a:lnSpc>
                <a:spcPct val="110000"/>
              </a:lnSpc>
            </a:pPr>
            <a:r>
              <a:rPr lang="fa-IR" sz="33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در وعده های غذایی اصلی مثل صبحانه غذاهایی مثل عدسی ولوبیا پخته بخوریم.</a:t>
            </a:r>
          </a:p>
          <a:p>
            <a:pPr>
              <a:lnSpc>
                <a:spcPct val="110000"/>
              </a:lnSpc>
            </a:pPr>
            <a:r>
              <a:rPr lang="fa-IR" sz="33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بهتر است برنج را بیشتر به صورت مخلوط با حبوبات مثل باقلا پلو، عدس پلو، ماش پلو، لوبیا چشم بلبلی با پلو و .... بخوریم.</a:t>
            </a:r>
          </a:p>
          <a:p>
            <a:pPr>
              <a:lnSpc>
                <a:spcPct val="110000"/>
              </a:lnSpc>
            </a:pPr>
            <a:r>
              <a:rPr lang="fa-IR" sz="33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به جای گوشت </a:t>
            </a:r>
            <a:r>
              <a:rPr lang="fa-IR" sz="33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میتوانیم </a:t>
            </a:r>
            <a:r>
              <a:rPr lang="fa-IR" sz="33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غذاهایی که دارای حبوبات (عدس ، لوبیا و... ) و غلات (برنج و نان) هستند مانند عدس پلو یا لوبیا با نان بخوریم.</a:t>
            </a: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27717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هفت راه مناسب برای تغذیه سالم</a:t>
            </a:r>
            <a:endParaRPr lang="fa-I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900" y="1825624"/>
            <a:ext cx="11137900" cy="4727575"/>
          </a:xfrm>
        </p:spPr>
        <p:txBody>
          <a:bodyPr>
            <a:noAutofit/>
          </a:bodyPr>
          <a:lstStyle/>
          <a:p>
            <a:r>
              <a:rPr lang="fa-IR" b="1" dirty="0">
                <a:solidFill>
                  <a:srgbClr val="FF0000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نمک کم بخوریم:</a:t>
            </a:r>
          </a:p>
          <a:p>
            <a:pPr>
              <a:lnSpc>
                <a:spcPct val="11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مصرف زیاد نمک باعث ایجاد بیمار یهایی مثل فشار خون بالا وسرطان میشود.</a:t>
            </a:r>
          </a:p>
          <a:p>
            <a:pPr>
              <a:lnSpc>
                <a:spcPct val="11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سر سفره برروی غذا نمک نپاشیم.</a:t>
            </a:r>
          </a:p>
          <a:p>
            <a:pPr>
              <a:lnSpc>
                <a:spcPct val="11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تنقلات شور مانند انواع پفک، چیپس، چوب شور و ... را کمتربخوریم. </a:t>
            </a:r>
          </a:p>
          <a:p>
            <a:pPr>
              <a:lnSpc>
                <a:spcPct val="11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از انواع مغزها و آجیلهای بدون نمک و بو نداده بخوریم. مانند پسته، فندق، بادام و ... بو نداده.</a:t>
            </a:r>
          </a:p>
          <a:p>
            <a:pPr>
              <a:lnSpc>
                <a:spcPct val="11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از والدین خود بخواهیم برای پخت غذا، از نمک یددار تصفیه شده و آن هم به مقدار کم استفاده کنند</a:t>
            </a: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به میو ه ها و سبز یهایی که به صورت خام خورده میشوند (مثل گوجه سبز، خیار، گوج هفرنگی و ...) نمک نپاشیم.</a:t>
            </a:r>
          </a:p>
          <a:p>
            <a:pPr>
              <a:lnSpc>
                <a:spcPct val="110000"/>
              </a:lnSpc>
            </a:pPr>
            <a:endParaRPr lang="fa-IR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6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154915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lnSpc>
                <a:spcPct val="110000"/>
              </a:lnSpc>
            </a:pPr>
            <a:r>
              <a:rPr lang="fa-IR" b="1" dirty="0" smtClean="0">
                <a:solidFill>
                  <a:srgbClr val="FF0000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چربی </a:t>
            </a:r>
            <a:r>
              <a:rPr lang="fa-IR" b="1" dirty="0">
                <a:solidFill>
                  <a:srgbClr val="FF0000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و روغن کم بخوریم:</a:t>
            </a:r>
            <a:endParaRPr lang="fa-IR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 lvl="0">
              <a:lnSpc>
                <a:spcPct val="13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مصرف زیاد روغن، غذاهای چرب و سرخ شده باعث بیمار یهایی مثل چربی خون بالا، بیمار یهای قلبی و عروقی، اضافه وزن وچاقی میشود.</a:t>
            </a:r>
          </a:p>
          <a:p>
            <a:pPr lvl="0">
              <a:lnSpc>
                <a:spcPct val="13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در خوردن غذاهای چرب و انواع شیرینیها، زیاده روی نکنیم.</a:t>
            </a:r>
          </a:p>
          <a:p>
            <a:pPr lvl="0">
              <a:lnSpc>
                <a:spcPct val="13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به جای غذاهای سرخ شده؛ غذاهای بخارپز، آب پز، تنوری و کبابی بخوریم.</a:t>
            </a:r>
          </a:p>
          <a:p>
            <a:pPr>
              <a:lnSpc>
                <a:spcPct val="13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در سالاد، روغن زیتون بریزیم. </a:t>
            </a:r>
            <a:endParaRPr lang="fa-IR" dirty="0" smtClean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30000"/>
              </a:lnSpc>
            </a:pP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غذاهای </a:t>
            </a: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چرب مانند پیتزا، همبرگر</a:t>
            </a: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،</a:t>
            </a: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 هات داگ و تنقلاتی مثل چیپس راکمتر بخوریم.</a:t>
            </a:r>
          </a:p>
          <a:p>
            <a:pPr lvl="0">
              <a:lnSpc>
                <a:spcPct val="130000"/>
              </a:lnSpc>
            </a:pPr>
            <a:endParaRPr lang="fa-IR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932386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تغذيه و </a:t>
            </a:r>
            <a:r>
              <a:rPr lang="fa-IR" dirty="0" smtClean="0">
                <a:solidFill>
                  <a:prstClr val="black"/>
                </a:solidFill>
                <a:cs typeface="B Aseman" panose="00000400000000000000" pitchFamily="2" charset="-78"/>
              </a:rPr>
              <a:t>چاقی</a:t>
            </a:r>
            <a:endParaRPr lang="fa-IR" dirty="0">
              <a:solidFill>
                <a:prstClr val="black"/>
              </a:solidFill>
              <a:cs typeface="B Asem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lnSpc>
                <a:spcPct val="110000"/>
              </a:lnSpc>
            </a:pPr>
            <a:r>
              <a:rPr lang="fa-IR" sz="11200" dirty="0">
                <a:solidFill>
                  <a:srgbClr val="FF0000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کم تحرکی </a:t>
            </a:r>
            <a:r>
              <a:rPr lang="fa-IR" sz="112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و </a:t>
            </a:r>
            <a:r>
              <a:rPr lang="fa-IR" sz="11200" dirty="0">
                <a:solidFill>
                  <a:srgbClr val="FF0000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خوردن مواد غذایی کم ارزش</a:t>
            </a:r>
            <a:r>
              <a:rPr lang="fa-IR" sz="112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 و </a:t>
            </a:r>
            <a:r>
              <a:rPr lang="fa-IR" sz="11200" dirty="0">
                <a:solidFill>
                  <a:srgbClr val="FF0000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عاد تهای نامناسب غذایی </a:t>
            </a:r>
            <a:r>
              <a:rPr lang="fa-IR" sz="112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باعث افزایش وزن و چاقی می شود. </a:t>
            </a:r>
          </a:p>
          <a:p>
            <a:pPr>
              <a:lnSpc>
                <a:spcPct val="110000"/>
              </a:lnSpc>
            </a:pPr>
            <a:r>
              <a:rPr lang="fa-IR" sz="112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اضافه وزن و چاقی درکودکان باعث کوتاه ماندن قد، کمخونی و یادگیری کمتر میشود.</a:t>
            </a:r>
          </a:p>
          <a:p>
            <a:pPr>
              <a:lnSpc>
                <a:spcPct val="110000"/>
              </a:lnSpc>
            </a:pPr>
            <a:r>
              <a:rPr lang="fa-IR" sz="112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و احتمال ابتلا به بیمار یهای زیررا در بزرگسالی افزایش میدهد:</a:t>
            </a:r>
          </a:p>
          <a:p>
            <a:pPr>
              <a:lnSpc>
                <a:spcPct val="110000"/>
              </a:lnSpc>
            </a:pPr>
            <a:r>
              <a:rPr lang="fa-IR" sz="112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بیمار یهای قلبی</a:t>
            </a:r>
          </a:p>
          <a:p>
            <a:pPr>
              <a:lnSpc>
                <a:spcPct val="110000"/>
              </a:lnSpc>
            </a:pPr>
            <a:r>
              <a:rPr lang="fa-IR" sz="112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فشار خون بالا</a:t>
            </a:r>
          </a:p>
          <a:p>
            <a:pPr>
              <a:lnSpc>
                <a:spcPct val="110000"/>
              </a:lnSpc>
            </a:pPr>
            <a:r>
              <a:rPr lang="fa-IR" sz="112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افزایش چرب یهای خون</a:t>
            </a:r>
          </a:p>
          <a:p>
            <a:pPr>
              <a:lnSpc>
                <a:spcPct val="110000"/>
              </a:lnSpc>
            </a:pPr>
            <a:r>
              <a:rPr lang="fa-IR" sz="112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دیابت (مرض قند)</a:t>
            </a:r>
          </a:p>
          <a:p>
            <a:pPr>
              <a:lnSpc>
                <a:spcPct val="110000"/>
              </a:lnSpc>
            </a:pPr>
            <a:r>
              <a:rPr lang="fa-IR" sz="112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بیمار یهای تنفسی</a:t>
            </a:r>
          </a:p>
          <a:p>
            <a:endParaRPr lang="fa-IR" sz="2200" dirty="0" smtClean="0">
              <a:latin typeface="Angsana New" panose="02020603050405020304" pitchFamily="18" charset="-34"/>
              <a:cs typeface="B Bara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730304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8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fa-IR" dirty="0" smtClean="0">
                <a:solidFill>
                  <a:prstClr val="black"/>
                </a:solidFill>
                <a:cs typeface="B Aseman" panose="00000400000000000000" pitchFamily="2" charset="-78"/>
              </a:rPr>
              <a:t>توصیه هایی </a:t>
            </a:r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برای پیشگیری و کنترل اضافه وزن و چاقی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در هنگام تماشای تلویزیون ازخوردن غذا يا تنقلات خودداری کنیم.</a:t>
            </a:r>
          </a:p>
          <a:p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از غذاهای آماده مانند همبرگرو پیتزا کمتر استفاده کنیم.</a:t>
            </a:r>
          </a:p>
          <a:p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مصرف غذاهای چرب وسرخ شده وتنقلات پرکالری وپرروغن مانند سیب زمینی سرخ شده، چیپس، پفک، شکلات</a:t>
            </a: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،</a:t>
            </a: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 کیکهای شکلاتی، شیرکاکائو وآجیل و بستنی را تا حد ممکن کاهش دهیم</a:t>
            </a: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  <a:endParaRPr lang="fa-IR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به </a:t>
            </a: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جای نوشابه، از آب یا دوغ کم نمک استفاده کنیم</a:t>
            </a:r>
            <a:r>
              <a:rPr lang="fa-IR" sz="24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</a:p>
          <a:p>
            <a:pPr>
              <a:lnSpc>
                <a:spcPct val="130000"/>
              </a:lnSpc>
            </a:pPr>
            <a:endParaRPr lang="fa-IR" sz="24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187" y="4001294"/>
            <a:ext cx="2105025" cy="21717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82548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6600" dirty="0">
                <a:latin typeface="+mj-lt"/>
                <a:ea typeface="+mj-ea"/>
                <a:cs typeface="B Aseman" panose="00000400000000000000" pitchFamily="2" charset="-78"/>
              </a:rPr>
              <a:t>تغذیه سالم در کودکان و نوجوانان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728912"/>
            <a:ext cx="8623299" cy="2782888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519402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ادامه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4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کره، سرشیر و خامه، کمتر مصرف کنیم.</a:t>
            </a:r>
          </a:p>
          <a:p>
            <a:pPr>
              <a:lnSpc>
                <a:spcPct val="14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سس مایونز را از برنامه غذایی خود حذف کنیم و به جای آن ازچاشنیهای سالم مانند آب لیمو، آب نارنج و روغن زیتون استفاده کنیم.</a:t>
            </a:r>
          </a:p>
          <a:p>
            <a:pPr>
              <a:lnSpc>
                <a:spcPct val="14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به جای آب </a:t>
            </a:r>
            <a:r>
              <a:rPr lang="fa-IR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میوه های </a:t>
            </a: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صنعتی آماده و شربتها، میوه یا آب میوه طبیعی بنوشیم.</a:t>
            </a:r>
          </a:p>
          <a:p>
            <a:pPr>
              <a:lnSpc>
                <a:spcPct val="14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خوردن میوه بهتر از آب میوه است چون حاوی ماد ه ای به نام فیبرغذایی است که از اضافه وزن و چاقی پیشگیری میکند.</a:t>
            </a:r>
          </a:p>
          <a:p>
            <a:pPr>
              <a:lnSpc>
                <a:spcPct val="14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در کنار غذا، سبزی و سالاد بخوریم.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20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334395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ادامه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40000"/>
              </a:lnSpc>
            </a:pPr>
            <a:r>
              <a:rPr lang="fa-IR" sz="24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از غذاهای فیبردار مانند نان سبوس دار (نان سنگک، ماکارونی سبو سدار، بیسکوییت سبو سدار، توت خشک، انجیر خشک، میوه وسبزی در برنامه غذایی خود استفاده کنیم.</a:t>
            </a:r>
          </a:p>
          <a:p>
            <a:pPr>
              <a:lnSpc>
                <a:spcPct val="140000"/>
              </a:lnSpc>
            </a:pPr>
            <a:r>
              <a:rPr lang="fa-IR" sz="24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، خوردن صبحانه را فرام وش نکنیم. دان شآموزانی که صبحانه نمیخورند در وعده ناهار، اشتهای زیادی برای خوردن غذا دارند ودر نتیجه با خوردن غذای اضافی، دچار اضافه وزن و چاقی م یشوند</a:t>
            </a:r>
            <a:r>
              <a:rPr lang="fa-IR" sz="31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</a:p>
          <a:p>
            <a:pPr>
              <a:lnSpc>
                <a:spcPct val="160000"/>
              </a:lnSpc>
            </a:pPr>
            <a:endParaRPr lang="fa-IR" sz="31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60000"/>
              </a:lnSpc>
            </a:pPr>
            <a:endParaRPr lang="fa-IR" sz="31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21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701715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ادامه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4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حداقل دو میان وعده دارای میوه مثل یک عدد سیب و یک وعده نان و پنیر با خیار یا گوجه بخوریم.</a:t>
            </a:r>
          </a:p>
          <a:p>
            <a:pPr>
              <a:lnSpc>
                <a:spcPct val="14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هر روز حداقل یک ساعت ورزش کنیم.</a:t>
            </a:r>
          </a:p>
          <a:p>
            <a:pPr>
              <a:lnSpc>
                <a:spcPct val="14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شیر، پنیر و ماست کم چرب بخوریم.</a:t>
            </a:r>
          </a:p>
          <a:p>
            <a:pPr>
              <a:lnSpc>
                <a:spcPct val="14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از نشستن هاي طولاني، مثلا در حين تماشاي تلويزيون خودداري كنيم.</a:t>
            </a:r>
          </a:p>
          <a:p>
            <a:pPr>
              <a:lnSpc>
                <a:spcPct val="140000"/>
              </a:lnSpc>
            </a:pPr>
            <a:endParaRPr lang="fa-IR" sz="24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22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031175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رژیم غذایی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رژیم های غذایی، به خصوص آنهایی که سخت هستند، معم ولا راه خوبی برای تغییر شکل بدن به حساب نمی آیند و بیشتر افرادی که بر اثر رژیم غذایی وزن کم می کنند، مدتی بعد دوباره چاق می شوند. </a:t>
            </a:r>
          </a:p>
          <a:p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برخی مطالعات نشان داده اند که رژیم غذایی نادرست و غیرعلمی احتمال چا قتر شدن در طول زمان را افزایش می دهد.</a:t>
            </a:r>
          </a:p>
          <a:p>
            <a:r>
              <a:rPr lang="fa-IR" dirty="0">
                <a:solidFill>
                  <a:srgbClr val="FF0000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آثار منفی رژیمهای غذایی بر سلامت</a:t>
            </a:r>
          </a:p>
          <a:p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وقتی رژیم میگیریم، تغییراتی در بدن ما رخ میدهد که می تواند بر سلامت جسمی و روانی ما تأثیر بگذارد. </a:t>
            </a:r>
          </a:p>
          <a:p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رژیم های سخت و غیراصولی میتوانند از نظرپزش کی برای ما خطراتی را ایجاد کنند همچنین می توانند بر احساس های ما نیزاثر بگذارند. </a:t>
            </a:r>
          </a:p>
          <a:p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ممکن است در این دوران احساس افسردگی و درماندگی داشته باشیم.</a:t>
            </a:r>
          </a:p>
          <a:p>
            <a:endParaRPr lang="fa-IR" sz="24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4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23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856020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ادامه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ممکن است متوجه شویم که تمرکز برا یمان سخت تر شده و تفکرمان به هم ریخته است.(برای مثال خوردن یک کلوچه باعث می شود از خودمان بدمان بیاید). </a:t>
            </a:r>
          </a:p>
          <a:p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از آن جا که بدن مان متوجه کمبود مواد غذایی شده است، ممکن است احساس محرومیت کنیم، </a:t>
            </a:r>
            <a:r>
              <a:rPr lang="fa-IR" sz="26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دایم </a:t>
            </a:r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ذهن </a:t>
            </a:r>
            <a:r>
              <a:rPr lang="fa-IR" sz="26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مان مشغول </a:t>
            </a:r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مواد غذایی باشد و نسبت به چیزهایی که ما را یاد مواد غذایی می اندازند، حساس تر شویم.</a:t>
            </a:r>
          </a:p>
          <a:p>
            <a:endParaRPr lang="fa-IR" sz="26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r>
              <a:rPr lang="fa-IR" sz="26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ممکن </a:t>
            </a:r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است میزان انرژی مان کاهش یابد و بیشتر احساس خستگی کنیم. </a:t>
            </a:r>
          </a:p>
          <a:p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به علت این تغییرات، افرادی که رژیم غذایی </a:t>
            </a:r>
            <a:r>
              <a:rPr lang="fa-IR" sz="26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میگیرند</a:t>
            </a:r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، احساس ناراحتی میکنند و به سختی می </a:t>
            </a:r>
            <a:r>
              <a:rPr lang="fa-IR" sz="2600" dirty="0" smtClean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توانند رژیم </a:t>
            </a:r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غذایی خود را ادامه دهند واین موضوع یکی از دلایل مهم کنارگذاشتن یک رژیم غذایی است.</a:t>
            </a:r>
          </a:p>
          <a:p>
            <a:pPr marL="0" indent="0">
              <a:buNone/>
            </a:pPr>
            <a:endParaRPr lang="fa-IR" sz="24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4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4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4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4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4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4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4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4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4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4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4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400" dirty="0">
              <a:solidFill>
                <a:prstClr val="black"/>
              </a:solidFill>
              <a:latin typeface="Angsana New" panose="02020603050405020304" pitchFamily="18" charset="-34"/>
              <a:cs typeface="B Bara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" y="9524"/>
            <a:ext cx="1828800" cy="1816101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24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03388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رو شهای نادرست کنترل وزن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به اندازه کافی غذا نخوردن، برای حفظ وزن در یک حد ایده آل</a:t>
            </a:r>
          </a:p>
          <a:p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ورزش شدید برای سوزاندن کالری</a:t>
            </a:r>
          </a:p>
          <a:p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استفاده از قر صها و داروهای رژیمی</a:t>
            </a:r>
          </a:p>
          <a:p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پیروی از تبلیغات رسانه ها و فضای مجازی</a:t>
            </a:r>
          </a:p>
          <a:p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به کارگیری رژیمهای توصیه شده توسط افرادغیرمتخصص مانند دوستان</a:t>
            </a:r>
          </a:p>
          <a:p>
            <a:r>
              <a:rPr lang="fa-IR" sz="26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برخی از این گزینه ها ممکن است در کاهش وزن یا کنترل آن مؤثر به نظر برسند، اما متأسفانه هیچکدام از آنها اصولی نیستند و به دلیل به وجود آوردن عوارض پزش کی خطرناک هم هستند</a:t>
            </a:r>
            <a:r>
              <a:rPr lang="fa-IR" sz="2400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</a:p>
          <a:p>
            <a:endParaRPr lang="fa-IR" dirty="0"/>
          </a:p>
          <a:p>
            <a:endParaRPr lang="fa-IR" dirty="0"/>
          </a:p>
          <a:p>
            <a:endParaRPr lang="fa-IR" dirty="0"/>
          </a:p>
          <a:p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450" y="2064502"/>
            <a:ext cx="2542500" cy="2220996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25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56068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9600" y="2209800"/>
            <a:ext cx="5626100" cy="36957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26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01420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Aseman" panose="00000400000000000000" pitchFamily="2" charset="-78"/>
              </a:rPr>
              <a:t>انواع گروههای غذایی</a:t>
            </a:r>
            <a:endParaRPr lang="fa-IR" dirty="0">
              <a:cs typeface="B Aseman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0854" t="35097" r="33422" b="24626"/>
          <a:stretch/>
        </p:blipFill>
        <p:spPr>
          <a:xfrm>
            <a:off x="1651000" y="1690688"/>
            <a:ext cx="9398000" cy="488791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38797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انواع گروههای غذایی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>
              <a:lnSpc>
                <a:spcPct val="100000"/>
              </a:lnSpc>
            </a:pP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شکل فوق نشان دهنده گرو ههای غذایی است که باید هر روز از آنهابخوریم.</a:t>
            </a:r>
          </a:p>
          <a:p>
            <a:pPr algn="justLow">
              <a:lnSpc>
                <a:spcPct val="100000"/>
              </a:lnSpc>
            </a:pP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 قرار گرفتن مواد غذایی در بالای شکل که جای کمتری گرفته است به این معنی است که باید از این دسته مواد غذایی کمتر بخوریم.</a:t>
            </a:r>
          </a:p>
          <a:p>
            <a:pPr algn="justLow">
              <a:lnSpc>
                <a:spcPct val="100000"/>
              </a:lnSpc>
            </a:pP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هرچه از بالای شکل به پایین نزدیک میشویم جایی که گرو ههای غذایی اشغال میکنند بیشتر میشود که به این معنی است که باید از این مواد غذایی بیشتر بخوریم. </a:t>
            </a:r>
          </a:p>
          <a:p>
            <a:pPr algn="justLow">
              <a:lnSpc>
                <a:spcPct val="100000"/>
              </a:lnSpc>
            </a:pP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با شناخت گرو ههای غذایی که در شکل می بینیم میتوانیم برنامه غذایی سالمی داشته باشیم.</a:t>
            </a:r>
          </a:p>
          <a:p>
            <a:pPr algn="justLow">
              <a:lnSpc>
                <a:spcPct val="100000"/>
              </a:lnSpc>
            </a:pPr>
            <a:endParaRPr lang="fa-IR" dirty="0" smtClean="0"/>
          </a:p>
          <a:p>
            <a:pPr algn="justLow">
              <a:lnSpc>
                <a:spcPct val="100000"/>
              </a:lnSpc>
            </a:pPr>
            <a:endParaRPr lang="fa-IR" dirty="0" smtClean="0"/>
          </a:p>
          <a:p>
            <a:pPr algn="justLow">
              <a:lnSpc>
                <a:spcPct val="100000"/>
              </a:lnSpc>
            </a:pPr>
            <a:endParaRPr lang="fa-IR" dirty="0" smtClean="0"/>
          </a:p>
          <a:p>
            <a:pPr algn="justLow">
              <a:lnSpc>
                <a:spcPct val="100000"/>
              </a:lnSpc>
            </a:pPr>
            <a:endParaRPr lang="fa-IR" dirty="0" smtClean="0"/>
          </a:p>
          <a:p>
            <a:pPr algn="justLow">
              <a:lnSpc>
                <a:spcPct val="100000"/>
              </a:lnSpc>
            </a:pPr>
            <a:endParaRPr lang="fa-IR" dirty="0" smtClean="0"/>
          </a:p>
          <a:p>
            <a:pPr algn="justLow">
              <a:lnSpc>
                <a:spcPct val="100000"/>
              </a:lnSpc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69665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solidFill>
                  <a:prstClr val="black"/>
                </a:solidFill>
                <a:cs typeface="B Aseman" panose="00000400000000000000" pitchFamily="2" charset="-78"/>
              </a:rPr>
              <a:t>ادامه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1300" y="1690688"/>
            <a:ext cx="11112500" cy="5014911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fa-IR" sz="3600" b="1" dirty="0">
                <a:solidFill>
                  <a:schemeClr val="accent1">
                    <a:lumMod val="75000"/>
                  </a:schemeClr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گروه نان و غلات:</a:t>
            </a:r>
          </a:p>
          <a:p>
            <a:pPr>
              <a:lnSpc>
                <a:spcPct val="170000"/>
              </a:lnSpc>
            </a:pP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این گروه در پایینترین قسمت شکل قرار گرفته است و شامل انواع نا نها، برنج و ماکارونی است. این گروه از مواد غذایی اصلی ترین منبع کسب انرژی بدن است.</a:t>
            </a:r>
          </a:p>
          <a:p>
            <a:pPr>
              <a:lnSpc>
                <a:spcPct val="170000"/>
              </a:lnSpc>
            </a:pPr>
            <a:endParaRPr lang="fa-IR" sz="112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70000"/>
              </a:lnSpc>
            </a:pPr>
            <a:endParaRPr lang="fa-IR" sz="86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3300" dirty="0" smtClean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3300" dirty="0" smtClean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3300" dirty="0" smtClean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3300" dirty="0" smtClean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3300" dirty="0" smtClean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33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 smtClean="0"/>
          </a:p>
          <a:p>
            <a:endParaRPr lang="fa-IR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437" y="4368800"/>
            <a:ext cx="4048125" cy="2032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07394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170000"/>
              </a:lnSpc>
            </a:pPr>
            <a:r>
              <a:rPr lang="fa-IR" b="1" dirty="0">
                <a:solidFill>
                  <a:srgbClr val="5B9BD5">
                    <a:lumMod val="75000"/>
                  </a:srgbClr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گروه سبز یها:</a:t>
            </a:r>
          </a:p>
          <a:p>
            <a:pPr lvl="0">
              <a:lnSpc>
                <a:spcPct val="170000"/>
              </a:lnSpc>
            </a:pPr>
            <a:r>
              <a:rPr lang="fa-IR" dirty="0">
                <a:solidFill>
                  <a:prstClr val="black"/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در طبقه دوم این شکل گروه سبز یها قرار دارد. سبز یها دارای ویتامین و موادی هستند که برای سلامتی مفیدند. این گروه شامل سبزی خوردن، کلم، هویج، بادمجان، نخودسبز، لوبیا سبز، کدو، فلفل، قارچ، خیار، گوجه فرنگی، پیازو سیب زمینی است.</a:t>
            </a:r>
          </a:p>
          <a:p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4165600"/>
            <a:ext cx="2724150" cy="16764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84522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a-IR" b="1" dirty="0">
                <a:solidFill>
                  <a:schemeClr val="accent1">
                    <a:lumMod val="75000"/>
                  </a:schemeClr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گروه میو ه ها:</a:t>
            </a:r>
          </a:p>
          <a:p>
            <a:pPr>
              <a:lnSpc>
                <a:spcPct val="150000"/>
              </a:lnSpc>
            </a:pPr>
            <a:r>
              <a:rPr lang="fa-IR" b="1" dirty="0">
                <a:latin typeface="Angsana New" panose="02020603050405020304" pitchFamily="18" charset="-34"/>
                <a:cs typeface="B Baran" panose="00000400000000000000" pitchFamily="2" charset="-78"/>
              </a:rPr>
              <a:t>این گروه مواد غذایی در طبقه دوم قرار دارد. میو ها منبع مهمی از ویتامینها هستند و شامل انواع </a:t>
            </a:r>
            <a:r>
              <a:rPr lang="fa-IR" b="1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میوه </a:t>
            </a:r>
            <a:r>
              <a:rPr lang="fa-IR" b="1" dirty="0">
                <a:latin typeface="Angsana New" panose="02020603050405020304" pitchFamily="18" charset="-34"/>
                <a:cs typeface="B Baran" panose="00000400000000000000" pitchFamily="2" charset="-78"/>
              </a:rPr>
              <a:t>ها، مانند سیب، پرتقال، گلابی، موز، انگور و ... است.</a:t>
            </a:r>
          </a:p>
          <a:p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1600" y="4308475"/>
            <a:ext cx="4203700" cy="1868488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3382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endParaRPr lang="fa-IR" dirty="0" smtClean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10000"/>
              </a:lnSpc>
            </a:pPr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1825625"/>
            <a:ext cx="10515600" cy="43513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a-IR" b="1" dirty="0">
                <a:solidFill>
                  <a:schemeClr val="accent1">
                    <a:lumMod val="75000"/>
                  </a:schemeClr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گروه شیر و </a:t>
            </a:r>
            <a:r>
              <a:rPr lang="fa-IR" b="1" dirty="0" smtClean="0">
                <a:solidFill>
                  <a:schemeClr val="accent1">
                    <a:lumMod val="75000"/>
                  </a:schemeClr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لبنیات: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در طبقه سوم شکل قرار دارد.</a:t>
            </a:r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مواد غذایی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این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گروه مانندشیر، دوغ، کشک، ماست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وپنیر برای رشد استخوان ودندان مفید است</a:t>
            </a:r>
            <a:r>
              <a:rPr lang="fa-IR" sz="2200" dirty="0">
                <a:latin typeface="Angsana New" panose="02020603050405020304" pitchFamily="18" charset="-34"/>
                <a:cs typeface="B Baran" panose="00000400000000000000" pitchFamily="2" charset="-78"/>
              </a:rPr>
              <a:t>.</a:t>
            </a:r>
          </a:p>
          <a:p>
            <a:pPr>
              <a:lnSpc>
                <a:spcPct val="150000"/>
              </a:lnSpc>
            </a:pPr>
            <a:endParaRPr lang="fa-IR" sz="2200" dirty="0" smtClean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200" dirty="0" smtClean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200" dirty="0" smtClean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200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200" dirty="0" smtClean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sz="2200" dirty="0">
              <a:latin typeface="Angsana New" panose="02020603050405020304" pitchFamily="18" charset="-34"/>
              <a:cs typeface="B Bara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3012" y="4170362"/>
            <a:ext cx="2619375" cy="174307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87858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a-IR" b="1" dirty="0">
                <a:solidFill>
                  <a:schemeClr val="accent1">
                    <a:lumMod val="75000"/>
                  </a:schemeClr>
                </a:solidFill>
                <a:latin typeface="Angsana New" panose="02020603050405020304" pitchFamily="18" charset="-34"/>
                <a:cs typeface="B Baran" panose="00000400000000000000" pitchFamily="2" charset="-78"/>
              </a:rPr>
              <a:t>گروه گوشت و تخم مرغ:</a:t>
            </a:r>
          </a:p>
          <a:p>
            <a:pPr>
              <a:lnSpc>
                <a:spcPct val="150000"/>
              </a:lnSpc>
            </a:pP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این گروه نیز در طبقه سوم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شکل قرار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دارد و شامل گوشت قرمز(گوشت گوسفند وگاو)، گوشت سفید (گوشت مرغ، ماهی) و </a:t>
            </a:r>
            <a:r>
              <a:rPr lang="fa-IR" dirty="0" smtClean="0">
                <a:latin typeface="Angsana New" panose="02020603050405020304" pitchFamily="18" charset="-34"/>
                <a:cs typeface="B Baran" panose="00000400000000000000" pitchFamily="2" charset="-78"/>
              </a:rPr>
              <a:t>تخم </a:t>
            </a:r>
            <a:r>
              <a:rPr lang="fa-IR" dirty="0">
                <a:latin typeface="Angsana New" panose="02020603050405020304" pitchFamily="18" charset="-34"/>
                <a:cs typeface="B Baran" panose="00000400000000000000" pitchFamily="2" charset="-78"/>
              </a:rPr>
              <a:t>مرغ است.</a:t>
            </a:r>
          </a:p>
          <a:p>
            <a:pPr>
              <a:lnSpc>
                <a:spcPct val="150000"/>
              </a:lnSpc>
            </a:pPr>
            <a:endParaRPr lang="fa-IR" dirty="0">
              <a:latin typeface="Angsana New" panose="02020603050405020304" pitchFamily="18" charset="-34"/>
              <a:cs typeface="B Baran" panose="00000400000000000000" pitchFamily="2" charset="-78"/>
            </a:endParaRPr>
          </a:p>
          <a:p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3962" y="4260850"/>
            <a:ext cx="3114675" cy="146685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4AB6C-F360-412A-B651-63EA6BC5C73B}" type="slidenum">
              <a:rPr lang="fa-IR" smtClean="0"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518744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1683</Words>
  <Application>Microsoft Office PowerPoint</Application>
  <PresentationFormat>Widescreen</PresentationFormat>
  <Paragraphs>169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Angsana New</vt:lpstr>
      <vt:lpstr>Arial</vt:lpstr>
      <vt:lpstr>B Aseman</vt:lpstr>
      <vt:lpstr>B Baran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انواع گروههای غذایی</vt:lpstr>
      <vt:lpstr>انواع گروههای غذایی</vt:lpstr>
      <vt:lpstr>ادامه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هفت راه مناسب برای تغذیه سالم</vt:lpstr>
      <vt:lpstr>هفت راه مناسب برای تغذیه سالم</vt:lpstr>
      <vt:lpstr>هفت راه مناسب برای تغذیه سالم</vt:lpstr>
      <vt:lpstr>هفت راه مناسب برای تغذیه سالم</vt:lpstr>
      <vt:lpstr>هفت راه مناسب برای تغذیه سالم</vt:lpstr>
      <vt:lpstr>PowerPoint Presentation</vt:lpstr>
      <vt:lpstr>تغذيه و چاقی</vt:lpstr>
      <vt:lpstr>توصیه هایی برای پیشگیری و کنترل اضافه وزن و چاقی</vt:lpstr>
      <vt:lpstr>ادامه</vt:lpstr>
      <vt:lpstr>ادامه</vt:lpstr>
      <vt:lpstr>ادامه</vt:lpstr>
      <vt:lpstr>رژیم غذایی</vt:lpstr>
      <vt:lpstr>ادامه</vt:lpstr>
      <vt:lpstr>رو شهای نادرست کنترل وزن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انواع گروههای غذایی</dc:title>
  <dc:creator>Fatemeh Saadati</dc:creator>
  <cp:lastModifiedBy>Fatemeh Saadati</cp:lastModifiedBy>
  <cp:revision>24</cp:revision>
  <dcterms:created xsi:type="dcterms:W3CDTF">2024-09-09T06:06:49Z</dcterms:created>
  <dcterms:modified xsi:type="dcterms:W3CDTF">2024-09-14T09:15:45Z</dcterms:modified>
</cp:coreProperties>
</file>